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2" r:id="rId7"/>
    <p:sldId id="263" r:id="rId8"/>
    <p:sldId id="264" r:id="rId9"/>
    <p:sldId id="265" r:id="rId10"/>
    <p:sldId id="266" r:id="rId11"/>
    <p:sldId id="268"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279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518885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slow">
    <p:push dir="u"/>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682228" y="1036796"/>
            <a:ext cx="7779544" cy="2353866"/>
          </a:xfrm>
          <a:prstGeom prst="rect">
            <a:avLst/>
          </a:prstGeom>
          <a:noFill/>
          <a:ln/>
        </p:spPr>
        <p:txBody>
          <a:bodyPr wrap="square" rtlCol="0" anchor="t"/>
          <a:lstStyle/>
          <a:p>
            <a:pPr marL="0" indent="0">
              <a:lnSpc>
                <a:spcPts val="6178"/>
              </a:lnSpc>
              <a:buNone/>
            </a:pPr>
            <a:r>
              <a:rPr lang="en-US" sz="4942" b="1" u="sng" dirty="0">
                <a:solidFill>
                  <a:srgbClr val="60A9FF"/>
                </a:solidFill>
                <a:latin typeface="Barlow" pitchFamily="34" charset="0"/>
                <a:ea typeface="Barlow" pitchFamily="34" charset="-122"/>
                <a:cs typeface="Barlow" pitchFamily="34" charset="-120"/>
              </a:rPr>
              <a:t>OPP JAVA SEMESTER PROJECT with mysql database</a:t>
            </a:r>
            <a:endParaRPr lang="en-US" sz="4942" dirty="0"/>
          </a:p>
        </p:txBody>
      </p:sp>
      <p:sp>
        <p:nvSpPr>
          <p:cNvPr id="6" name="Text 3"/>
          <p:cNvSpPr/>
          <p:nvPr/>
        </p:nvSpPr>
        <p:spPr>
          <a:xfrm>
            <a:off x="682228" y="3663553"/>
            <a:ext cx="7779544" cy="1569244"/>
          </a:xfrm>
          <a:prstGeom prst="rect">
            <a:avLst/>
          </a:prstGeom>
          <a:noFill/>
          <a:ln/>
        </p:spPr>
        <p:txBody>
          <a:bodyPr wrap="square" rtlCol="0" anchor="t"/>
          <a:lstStyle/>
          <a:p>
            <a:pPr marL="0" indent="0">
              <a:lnSpc>
                <a:spcPts val="6178"/>
              </a:lnSpc>
              <a:buNone/>
            </a:pPr>
            <a:r>
              <a:rPr lang="en-US" sz="4942" b="1" dirty="0">
                <a:solidFill>
                  <a:srgbClr val="60A9FF"/>
                </a:solidFill>
                <a:latin typeface="Barlow" pitchFamily="34" charset="0"/>
                <a:ea typeface="Barlow" pitchFamily="34" charset="-122"/>
                <a:cs typeface="Barlow" pitchFamily="34" charset="-120"/>
              </a:rPr>
              <a:t>Introduction to Pharmacy Management System</a:t>
            </a:r>
            <a:endParaRPr lang="en-US" sz="4942" dirty="0"/>
          </a:p>
        </p:txBody>
      </p:sp>
      <p:sp>
        <p:nvSpPr>
          <p:cNvPr id="7" name="Text 4"/>
          <p:cNvSpPr/>
          <p:nvPr/>
        </p:nvSpPr>
        <p:spPr>
          <a:xfrm>
            <a:off x="682228" y="5505688"/>
            <a:ext cx="7779544" cy="1163955"/>
          </a:xfrm>
          <a:prstGeom prst="rect">
            <a:avLst/>
          </a:prstGeom>
          <a:noFill/>
          <a:ln/>
        </p:spPr>
        <p:txBody>
          <a:bodyPr wrap="square" rtlCol="0" anchor="t"/>
          <a:lstStyle/>
          <a:p>
            <a:pPr marL="0" indent="0">
              <a:lnSpc>
                <a:spcPts val="2292"/>
              </a:lnSpc>
              <a:buNone/>
            </a:pPr>
            <a:r>
              <a:rPr lang="en-US" sz="1433" dirty="0">
                <a:solidFill>
                  <a:srgbClr val="EEEFF5"/>
                </a:solidFill>
                <a:latin typeface="Montserrat" pitchFamily="34" charset="0"/>
                <a:ea typeface="Montserrat" pitchFamily="34" charset="-122"/>
                <a:cs typeface="Montserrat" pitchFamily="34" charset="-120"/>
              </a:rPr>
              <a:t>Streamline your pharmacy operations with our comprehensive Pharmacy Management System. This powerful software solution helps you efficiently manage inventory, patient records, and financial transactions, enabling you to focus on providing exceptional patient care.</a:t>
            </a:r>
            <a:endParaRPr lang="en-US" sz="1433" dirty="0"/>
          </a:p>
        </p:txBody>
      </p:sp>
      <p:sp>
        <p:nvSpPr>
          <p:cNvPr id="8" name="Shape 5"/>
          <p:cNvSpPr/>
          <p:nvPr/>
        </p:nvSpPr>
        <p:spPr>
          <a:xfrm>
            <a:off x="682228" y="6888004"/>
            <a:ext cx="290989" cy="290989"/>
          </a:xfrm>
          <a:prstGeom prst="roundRect">
            <a:avLst>
              <a:gd name="adj" fmla="val 31420726"/>
            </a:avLst>
          </a:prstGeom>
          <a:solidFill>
            <a:srgbClr val="80A1A6"/>
          </a:solidFill>
          <a:ln w="7620">
            <a:solidFill>
              <a:srgbClr val="FFFFFF"/>
            </a:solidFill>
            <a:prstDash val="solid"/>
          </a:ln>
        </p:spPr>
      </p:sp>
      <p:sp>
        <p:nvSpPr>
          <p:cNvPr id="9" name="Text 6"/>
          <p:cNvSpPr/>
          <p:nvPr/>
        </p:nvSpPr>
        <p:spPr>
          <a:xfrm>
            <a:off x="719733" y="6960275"/>
            <a:ext cx="215979"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Montserrat" pitchFamily="34" charset="0"/>
                <a:ea typeface="Montserrat" pitchFamily="34" charset="-122"/>
                <a:cs typeface="Montserrat" pitchFamily="34" charset="-120"/>
              </a:rPr>
              <a:t>aa</a:t>
            </a:r>
            <a:endParaRPr lang="en-US" sz="1152" dirty="0"/>
          </a:p>
        </p:txBody>
      </p:sp>
      <p:sp>
        <p:nvSpPr>
          <p:cNvPr id="10" name="Text 7"/>
          <p:cNvSpPr/>
          <p:nvPr/>
        </p:nvSpPr>
        <p:spPr>
          <a:xfrm>
            <a:off x="1064181" y="6874312"/>
            <a:ext cx="2088118" cy="318373"/>
          </a:xfrm>
          <a:prstGeom prst="rect">
            <a:avLst/>
          </a:prstGeom>
          <a:noFill/>
          <a:ln/>
        </p:spPr>
        <p:txBody>
          <a:bodyPr wrap="none" rtlCol="0" anchor="t"/>
          <a:lstStyle/>
          <a:p>
            <a:pPr marL="0" indent="0" algn="l">
              <a:lnSpc>
                <a:spcPts val="2507"/>
              </a:lnSpc>
              <a:buNone/>
            </a:pPr>
            <a:r>
              <a:rPr lang="en-US" sz="1791" b="1" dirty="0">
                <a:solidFill>
                  <a:srgbClr val="EEEFF5"/>
                </a:solidFill>
                <a:latin typeface="Montserrat" pitchFamily="34" charset="0"/>
                <a:ea typeface="Montserrat" pitchFamily="34" charset="-122"/>
                <a:cs typeface="Montserrat" pitchFamily="34" charset="-120"/>
              </a:rPr>
              <a:t>by ahmad hassan</a:t>
            </a:r>
            <a:endParaRPr lang="en-US" sz="1791"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49962"/>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Billing and Purchase</a:t>
            </a:r>
            <a:endParaRPr lang="en-US" sz="4374" dirty="0"/>
          </a:p>
        </p:txBody>
      </p:sp>
      <p:sp>
        <p:nvSpPr>
          <p:cNvPr id="6" name="Text 3"/>
          <p:cNvSpPr/>
          <p:nvPr/>
        </p:nvSpPr>
        <p:spPr>
          <a:xfrm>
            <a:off x="833199" y="3577590"/>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Billing</a:t>
            </a:r>
            <a:endParaRPr lang="en-US" sz="2187" dirty="0"/>
          </a:p>
        </p:txBody>
      </p:sp>
      <p:sp>
        <p:nvSpPr>
          <p:cNvPr id="7" name="Text 4"/>
          <p:cNvSpPr/>
          <p:nvPr/>
        </p:nvSpPr>
        <p:spPr>
          <a:xfrm>
            <a:off x="833199" y="4258032"/>
            <a:ext cx="7477601"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billing module allows users to generate detailed invoices for customer purchases. It automatically calculates taxes, discounts, and total amounts due, making the checkout process seamless and error-free.</a:t>
            </a:r>
          </a:p>
          <a:p>
            <a:pPr>
              <a:lnSpc>
                <a:spcPts val="2799"/>
              </a:lnSpc>
            </a:pPr>
            <a:r>
              <a:rPr lang="en-US" sz="1800" b="1" dirty="0">
                <a:solidFill>
                  <a:srgbClr val="60A9FF"/>
                </a:solidFill>
                <a:latin typeface="Barlow" pitchFamily="34" charset="0"/>
                <a:ea typeface="Barlow" pitchFamily="34" charset="-122"/>
                <a:cs typeface="Barlow" pitchFamily="34" charset="-120"/>
              </a:rPr>
              <a:t>Purchase</a:t>
            </a:r>
          </a:p>
          <a:p>
            <a:pPr>
              <a:lnSpc>
                <a:spcPts val="2799"/>
              </a:lnSpc>
            </a:pPr>
            <a:r>
              <a:rPr lang="en-US" sz="1800" dirty="0">
                <a:solidFill>
                  <a:srgbClr val="EEEFF5"/>
                </a:solidFill>
                <a:latin typeface="Montserrat" pitchFamily="34" charset="0"/>
                <a:ea typeface="Montserrat" pitchFamily="34" charset="-122"/>
                <a:cs typeface="Montserrat" pitchFamily="34" charset="-120"/>
              </a:rPr>
              <a:t>The purchase order module streamlines the process of ordering new inventory from suppliers. Users can create and track purchase orders, receive shipments, and reconcile invoices, ensuring efficient stock management.</a:t>
            </a:r>
            <a:endParaRPr lang="en-US" sz="1800" dirty="0"/>
          </a:p>
          <a:p>
            <a:pPr>
              <a:lnSpc>
                <a:spcPts val="2799"/>
              </a:lnSpc>
            </a:pPr>
            <a:endParaRPr lang="en-US" sz="1800" dirty="0"/>
          </a:p>
          <a:p>
            <a:pPr marL="0" indent="0">
              <a:lnSpc>
                <a:spcPts val="2799"/>
              </a:lnSpc>
              <a:buNone/>
            </a:pPr>
            <a:endParaRPr lang="en-US" sz="1750"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243069" y="-91440"/>
            <a:ext cx="14630400" cy="8229600"/>
          </a:xfrm>
          <a:prstGeom prst="rect">
            <a:avLst/>
          </a:prstGeom>
          <a:solidFill>
            <a:srgbClr val="282C32"/>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49962"/>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4213006" y="4166591"/>
            <a:ext cx="1655358" cy="327137"/>
          </a:xfrm>
          <a:prstGeom prst="rect">
            <a:avLst/>
          </a:prstGeom>
          <a:noFill/>
          <a:ln/>
        </p:spPr>
        <p:txBody>
          <a:bodyPr wrap="none" rtlCol="0" anchor="t"/>
          <a:lstStyle/>
          <a:p>
            <a:pPr marL="0" indent="0">
              <a:lnSpc>
                <a:spcPts val="2734"/>
              </a:lnSpc>
              <a:buNone/>
            </a:pPr>
            <a:r>
              <a:rPr lang="en-US" sz="6000" b="1" dirty="0">
                <a:solidFill>
                  <a:srgbClr val="60A9FF"/>
                </a:solidFill>
                <a:latin typeface="Barlow" pitchFamily="34" charset="0"/>
              </a:rPr>
              <a:t>Thank You</a:t>
            </a:r>
            <a:endParaRPr lang="en-US" sz="6000" dirty="0"/>
          </a:p>
        </p:txBody>
      </p:sp>
      <p:sp>
        <p:nvSpPr>
          <p:cNvPr id="7" name="Text 4"/>
          <p:cNvSpPr/>
          <p:nvPr/>
        </p:nvSpPr>
        <p:spPr>
          <a:xfrm>
            <a:off x="833199" y="4258032"/>
            <a:ext cx="7477601" cy="1421606"/>
          </a:xfrm>
          <a:prstGeom prst="rect">
            <a:avLst/>
          </a:prstGeom>
          <a:noFill/>
          <a:ln/>
        </p:spPr>
        <p:txBody>
          <a:bodyPr wrap="square" rtlCol="0" anchor="t"/>
          <a:lstStyle/>
          <a:p>
            <a:pPr>
              <a:lnSpc>
                <a:spcPts val="2799"/>
              </a:lnSpc>
            </a:pPr>
            <a:endParaRPr lang="en-US" sz="1800" dirty="0"/>
          </a:p>
          <a:p>
            <a:pPr marL="0" indent="0">
              <a:lnSpc>
                <a:spcPts val="2799"/>
              </a:lnSpc>
              <a:buNone/>
            </a:pPr>
            <a:endParaRPr lang="en-US" sz="1750" dirty="0"/>
          </a:p>
        </p:txBody>
      </p:sp>
    </p:spTree>
    <p:extLst>
      <p:ext uri="{BB962C8B-B14F-4D97-AF65-F5344CB8AC3E}">
        <p14:creationId xmlns:p14="http://schemas.microsoft.com/office/powerpoint/2010/main" val="1126550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113115"/>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Problem Statement</a:t>
            </a:r>
            <a:endParaRPr lang="en-US" sz="4374" dirty="0"/>
          </a:p>
        </p:txBody>
      </p:sp>
      <p:sp>
        <p:nvSpPr>
          <p:cNvPr id="6" name="Text 3"/>
          <p:cNvSpPr/>
          <p:nvPr/>
        </p:nvSpPr>
        <p:spPr>
          <a:xfrm>
            <a:off x="6319599" y="2140744"/>
            <a:ext cx="7477601" cy="4975622"/>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Currently, managing the pharmacy manually is slow and error-prone, leading to issues such as delayed medicine deliveries, inaccurate inventory levels, and potential risks to patient safety due to mistakes. There is a pressing need for a computerized Pharmacy Management System (PMS) to address these challenges. This system should improve efficiency by automating tasks, accurately tracking medicine inventory, simplifying prescription filling, and enhancing overall operations. Additionally, it should be capable of generating daily and monthly reports to provide insights into pharmacy performance and trends. Integration with existing healthcare systems, compliance with regulations, real-time data availability, and user-friendly interfaces are essential features required for the system to optimize workflow and ensure the best possible patient care.</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533303" y="791408"/>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Solution Approach</a:t>
            </a:r>
            <a:endParaRPr lang="en-US" sz="4374" dirty="0"/>
          </a:p>
        </p:txBody>
      </p:sp>
      <p:sp>
        <p:nvSpPr>
          <p:cNvPr id="5" name="Text 3"/>
          <p:cNvSpPr/>
          <p:nvPr/>
        </p:nvSpPr>
        <p:spPr>
          <a:xfrm>
            <a:off x="394407" y="1773437"/>
            <a:ext cx="11886332" cy="4893581"/>
          </a:xfrm>
          <a:prstGeom prst="rect">
            <a:avLst/>
          </a:prstGeom>
          <a:noFill/>
          <a:ln/>
        </p:spPr>
        <p:txBody>
          <a:bodyPr wrap="square" rtlCol="0" anchor="t"/>
          <a:lstStyle/>
          <a:p>
            <a:pPr marL="0" indent="0">
              <a:lnSpc>
                <a:spcPts val="2799"/>
              </a:lnSpc>
              <a:buNone/>
            </a:pPr>
            <a:r>
              <a:rPr lang="en-US" sz="2800" dirty="0">
                <a:solidFill>
                  <a:srgbClr val="EEEFF5"/>
                </a:solidFill>
                <a:latin typeface="Montserrat" pitchFamily="34" charset="0"/>
                <a:ea typeface="Montserrat" pitchFamily="34" charset="-122"/>
                <a:cs typeface="Montserrat" pitchFamily="34" charset="-120"/>
              </a:rPr>
              <a:t> The current manual system for managing pharmacy operations lacks efficiency and transparency, leading to issues such as inaccurate stock management, unrecorded sales transactions, and inadequate control over user access. There is a need for a comprehensive Pharmacy Management System (PMS) that facilitates CRUD operations, user authentication, stock tracking, sales recording, and role-based access control. This system should address the challenges faced by administrators and employees in managing medicines, handling sales, and ensuring accountability while providing a user-friendly interface and robust security measures.</a:t>
            </a:r>
            <a:endParaRPr lang="en-US" sz="2800"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169938" y="1113353"/>
            <a:ext cx="3888462" cy="486013"/>
          </a:xfrm>
          <a:prstGeom prst="rect">
            <a:avLst/>
          </a:prstGeom>
          <a:noFill/>
          <a:ln/>
        </p:spPr>
        <p:txBody>
          <a:bodyPr wrap="none" rtlCol="0" anchor="t"/>
          <a:lstStyle/>
          <a:p>
            <a:pPr marL="0" indent="0">
              <a:lnSpc>
                <a:spcPts val="3827"/>
              </a:lnSpc>
              <a:buNone/>
            </a:pPr>
            <a:r>
              <a:rPr lang="en-US" sz="3062" b="1" dirty="0">
                <a:solidFill>
                  <a:srgbClr val="60A9FF"/>
                </a:solidFill>
                <a:latin typeface="Barlow" pitchFamily="34" charset="0"/>
                <a:ea typeface="Barlow" pitchFamily="34" charset="-122"/>
                <a:cs typeface="Barlow" pitchFamily="34" charset="-120"/>
              </a:rPr>
              <a:t>MODULES</a:t>
            </a:r>
            <a:endParaRPr lang="en-US" sz="3062" dirty="0"/>
          </a:p>
        </p:txBody>
      </p:sp>
      <p:sp>
        <p:nvSpPr>
          <p:cNvPr id="6" name="Text 3"/>
          <p:cNvSpPr/>
          <p:nvPr/>
        </p:nvSpPr>
        <p:spPr>
          <a:xfrm>
            <a:off x="6169938" y="1832610"/>
            <a:ext cx="3900607" cy="486013"/>
          </a:xfrm>
          <a:prstGeom prst="rect">
            <a:avLst/>
          </a:prstGeom>
          <a:noFill/>
          <a:ln/>
        </p:spPr>
        <p:txBody>
          <a:bodyPr wrap="none" rtlCol="0" anchor="t"/>
          <a:lstStyle/>
          <a:p>
            <a:pPr marL="0" indent="0">
              <a:lnSpc>
                <a:spcPts val="3827"/>
              </a:lnSpc>
              <a:buNone/>
            </a:pPr>
            <a:r>
              <a:rPr lang="en-US" sz="3062" b="1" dirty="0">
                <a:solidFill>
                  <a:srgbClr val="60A9FF"/>
                </a:solidFill>
                <a:latin typeface="Barlow" pitchFamily="34" charset="0"/>
                <a:ea typeface="Barlow" pitchFamily="34" charset="-122"/>
                <a:cs typeface="Barlow" pitchFamily="34" charset="-120"/>
              </a:rPr>
              <a:t>Authentication Module</a:t>
            </a:r>
            <a:endParaRPr lang="en-US" sz="3062" dirty="0"/>
          </a:p>
        </p:txBody>
      </p:sp>
      <p:sp>
        <p:nvSpPr>
          <p:cNvPr id="7" name="Text 4"/>
          <p:cNvSpPr/>
          <p:nvPr/>
        </p:nvSpPr>
        <p:spPr>
          <a:xfrm>
            <a:off x="6169938" y="2551867"/>
            <a:ext cx="5245656" cy="486013"/>
          </a:xfrm>
          <a:prstGeom prst="rect">
            <a:avLst/>
          </a:prstGeom>
          <a:noFill/>
          <a:ln/>
        </p:spPr>
        <p:txBody>
          <a:bodyPr wrap="none" rtlCol="0" anchor="t"/>
          <a:lstStyle/>
          <a:p>
            <a:pPr marL="0" indent="0">
              <a:lnSpc>
                <a:spcPts val="3827"/>
              </a:lnSpc>
              <a:buNone/>
            </a:pPr>
            <a:r>
              <a:rPr lang="en-US" sz="3062" b="1" dirty="0">
                <a:solidFill>
                  <a:srgbClr val="60A9FF"/>
                </a:solidFill>
                <a:latin typeface="Barlow" pitchFamily="34" charset="0"/>
                <a:ea typeface="Barlow" pitchFamily="34" charset="-122"/>
                <a:cs typeface="Barlow" pitchFamily="34" charset="-120"/>
              </a:rPr>
              <a:t>Inventory Management Module</a:t>
            </a:r>
            <a:endParaRPr lang="en-US" sz="3062" dirty="0"/>
          </a:p>
        </p:txBody>
      </p:sp>
      <p:sp>
        <p:nvSpPr>
          <p:cNvPr id="8" name="Text 5"/>
          <p:cNvSpPr/>
          <p:nvPr/>
        </p:nvSpPr>
        <p:spPr>
          <a:xfrm>
            <a:off x="6169938" y="3271123"/>
            <a:ext cx="4085749" cy="486013"/>
          </a:xfrm>
          <a:prstGeom prst="rect">
            <a:avLst/>
          </a:prstGeom>
          <a:noFill/>
          <a:ln/>
        </p:spPr>
        <p:txBody>
          <a:bodyPr wrap="none" rtlCol="0" anchor="t"/>
          <a:lstStyle/>
          <a:p>
            <a:pPr marL="0" indent="0">
              <a:lnSpc>
                <a:spcPts val="3827"/>
              </a:lnSpc>
              <a:buNone/>
            </a:pPr>
            <a:r>
              <a:rPr lang="en-US" sz="3062" b="1" dirty="0">
                <a:solidFill>
                  <a:srgbClr val="60A9FF"/>
                </a:solidFill>
                <a:latin typeface="Barlow" pitchFamily="34" charset="0"/>
                <a:ea typeface="Barlow" pitchFamily="34" charset="-122"/>
                <a:cs typeface="Barlow" pitchFamily="34" charset="-120"/>
              </a:rPr>
              <a:t>Sales Recording Module</a:t>
            </a:r>
            <a:endParaRPr lang="en-US" sz="3062" dirty="0"/>
          </a:p>
        </p:txBody>
      </p:sp>
      <p:sp>
        <p:nvSpPr>
          <p:cNvPr id="9" name="Text 6"/>
          <p:cNvSpPr/>
          <p:nvPr/>
        </p:nvSpPr>
        <p:spPr>
          <a:xfrm>
            <a:off x="6169938" y="3990380"/>
            <a:ext cx="4783098" cy="486013"/>
          </a:xfrm>
          <a:prstGeom prst="rect">
            <a:avLst/>
          </a:prstGeom>
          <a:noFill/>
          <a:ln/>
        </p:spPr>
        <p:txBody>
          <a:bodyPr wrap="none" rtlCol="0" anchor="t"/>
          <a:lstStyle/>
          <a:p>
            <a:pPr marL="0" indent="0">
              <a:lnSpc>
                <a:spcPts val="3827"/>
              </a:lnSpc>
              <a:buNone/>
            </a:pPr>
            <a:r>
              <a:rPr lang="en-US" sz="3062" b="1" dirty="0">
                <a:solidFill>
                  <a:srgbClr val="60A9FF"/>
                </a:solidFill>
                <a:latin typeface="Barlow" pitchFamily="34" charset="0"/>
                <a:ea typeface="Barlow" pitchFamily="34" charset="-122"/>
                <a:cs typeface="Barlow" pitchFamily="34" charset="-120"/>
              </a:rPr>
              <a:t>Billing and Purchase Module</a:t>
            </a:r>
            <a:endParaRPr lang="en-US" sz="3062" dirty="0"/>
          </a:p>
        </p:txBody>
      </p:sp>
      <p:sp>
        <p:nvSpPr>
          <p:cNvPr id="10" name="Text 7"/>
          <p:cNvSpPr/>
          <p:nvPr/>
        </p:nvSpPr>
        <p:spPr>
          <a:xfrm>
            <a:off x="6169938" y="4709636"/>
            <a:ext cx="3888462" cy="486013"/>
          </a:xfrm>
          <a:prstGeom prst="rect">
            <a:avLst/>
          </a:prstGeom>
          <a:noFill/>
          <a:ln/>
        </p:spPr>
        <p:txBody>
          <a:bodyPr wrap="none" rtlCol="0" anchor="t"/>
          <a:lstStyle/>
          <a:p>
            <a:pPr marL="0" indent="0">
              <a:lnSpc>
                <a:spcPts val="3827"/>
              </a:lnSpc>
              <a:buNone/>
            </a:pPr>
            <a:r>
              <a:rPr lang="en-US" sz="3062" b="1" dirty="0">
                <a:solidFill>
                  <a:srgbClr val="60A9FF"/>
                </a:solidFill>
                <a:latin typeface="Barlow" pitchFamily="34" charset="0"/>
                <a:ea typeface="Barlow" pitchFamily="34" charset="-122"/>
                <a:cs typeface="Barlow" pitchFamily="34" charset="-120"/>
              </a:rPr>
              <a:t>Reporting Module</a:t>
            </a:r>
            <a:endParaRPr lang="en-US" sz="3062" dirty="0"/>
          </a:p>
        </p:txBody>
      </p:sp>
      <p:sp>
        <p:nvSpPr>
          <p:cNvPr id="11" name="Text 8"/>
          <p:cNvSpPr/>
          <p:nvPr/>
        </p:nvSpPr>
        <p:spPr>
          <a:xfrm>
            <a:off x="6169938" y="5428893"/>
            <a:ext cx="7291626" cy="486013"/>
          </a:xfrm>
          <a:prstGeom prst="rect">
            <a:avLst/>
          </a:prstGeom>
          <a:noFill/>
          <a:ln/>
        </p:spPr>
        <p:txBody>
          <a:bodyPr wrap="none" rtlCol="0" anchor="t"/>
          <a:lstStyle/>
          <a:p>
            <a:pPr marL="0" indent="0">
              <a:lnSpc>
                <a:spcPts val="3827"/>
              </a:lnSpc>
              <a:buNone/>
            </a:pPr>
            <a:r>
              <a:rPr lang="en-US" sz="3062" b="1" dirty="0">
                <a:solidFill>
                  <a:srgbClr val="60A9FF"/>
                </a:solidFill>
                <a:latin typeface="Barlow" pitchFamily="34" charset="0"/>
                <a:ea typeface="Barlow" pitchFamily="34" charset="-122"/>
                <a:cs typeface="Barlow" pitchFamily="34" charset="-120"/>
              </a:rPr>
              <a:t>Role-Based Access Control (RBAC) Module</a:t>
            </a:r>
            <a:endParaRPr lang="en-US" sz="3062" dirty="0"/>
          </a:p>
        </p:txBody>
      </p:sp>
      <p:sp>
        <p:nvSpPr>
          <p:cNvPr id="12" name="Text 9"/>
          <p:cNvSpPr/>
          <p:nvPr/>
        </p:nvSpPr>
        <p:spPr>
          <a:xfrm>
            <a:off x="6169938" y="6148149"/>
            <a:ext cx="5872282" cy="486013"/>
          </a:xfrm>
          <a:prstGeom prst="rect">
            <a:avLst/>
          </a:prstGeom>
          <a:noFill/>
          <a:ln/>
        </p:spPr>
        <p:txBody>
          <a:bodyPr wrap="none" rtlCol="0" anchor="t"/>
          <a:lstStyle/>
          <a:p>
            <a:pPr marL="0" indent="0">
              <a:lnSpc>
                <a:spcPts val="3827"/>
              </a:lnSpc>
              <a:buNone/>
            </a:pPr>
            <a:r>
              <a:rPr lang="en-US" sz="3062" b="1" dirty="0">
                <a:solidFill>
                  <a:srgbClr val="60A9FF"/>
                </a:solidFill>
                <a:latin typeface="Barlow" pitchFamily="34" charset="0"/>
                <a:ea typeface="Barlow" pitchFamily="34" charset="-122"/>
                <a:cs typeface="Barlow" pitchFamily="34" charset="-120"/>
              </a:rPr>
              <a:t>DATABASE MYSQL TO STORE DATA</a:t>
            </a:r>
            <a:endParaRPr lang="en-US" sz="3062" dirty="0"/>
          </a:p>
        </p:txBody>
      </p:sp>
      <p:sp>
        <p:nvSpPr>
          <p:cNvPr id="13" name="Text 10"/>
          <p:cNvSpPr/>
          <p:nvPr/>
        </p:nvSpPr>
        <p:spPr>
          <a:xfrm>
            <a:off x="6169938" y="6867406"/>
            <a:ext cx="7776924"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80">
                                          <p:stCondLst>
                                            <p:cond delay="0"/>
                                          </p:stCondLst>
                                        </p:cTn>
                                        <p:tgtEl>
                                          <p:spTgt spid="8"/>
                                        </p:tgtEl>
                                      </p:cBhvr>
                                    </p:animEffect>
                                    <p:anim calcmode="lin" valueType="num">
                                      <p:cBhvr>
                                        <p:cTn id="4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9" dur="26">
                                          <p:stCondLst>
                                            <p:cond delay="650"/>
                                          </p:stCondLst>
                                        </p:cTn>
                                        <p:tgtEl>
                                          <p:spTgt spid="8"/>
                                        </p:tgtEl>
                                      </p:cBhvr>
                                      <p:to x="100000" y="60000"/>
                                    </p:animScale>
                                    <p:animScale>
                                      <p:cBhvr>
                                        <p:cTn id="50" dur="166" decel="50000">
                                          <p:stCondLst>
                                            <p:cond delay="676"/>
                                          </p:stCondLst>
                                        </p:cTn>
                                        <p:tgtEl>
                                          <p:spTgt spid="8"/>
                                        </p:tgtEl>
                                      </p:cBhvr>
                                      <p:to x="100000" y="100000"/>
                                    </p:animScale>
                                    <p:animScale>
                                      <p:cBhvr>
                                        <p:cTn id="51" dur="26">
                                          <p:stCondLst>
                                            <p:cond delay="1312"/>
                                          </p:stCondLst>
                                        </p:cTn>
                                        <p:tgtEl>
                                          <p:spTgt spid="8"/>
                                        </p:tgtEl>
                                      </p:cBhvr>
                                      <p:to x="100000" y="80000"/>
                                    </p:animScale>
                                    <p:animScale>
                                      <p:cBhvr>
                                        <p:cTn id="52" dur="166" decel="50000">
                                          <p:stCondLst>
                                            <p:cond delay="1338"/>
                                          </p:stCondLst>
                                        </p:cTn>
                                        <p:tgtEl>
                                          <p:spTgt spid="8"/>
                                        </p:tgtEl>
                                      </p:cBhvr>
                                      <p:to x="100000" y="100000"/>
                                    </p:animScale>
                                    <p:animScale>
                                      <p:cBhvr>
                                        <p:cTn id="53" dur="26">
                                          <p:stCondLst>
                                            <p:cond delay="1642"/>
                                          </p:stCondLst>
                                        </p:cTn>
                                        <p:tgtEl>
                                          <p:spTgt spid="8"/>
                                        </p:tgtEl>
                                      </p:cBhvr>
                                      <p:to x="100000" y="90000"/>
                                    </p:animScale>
                                    <p:animScale>
                                      <p:cBhvr>
                                        <p:cTn id="54" dur="166" decel="50000">
                                          <p:stCondLst>
                                            <p:cond delay="1668"/>
                                          </p:stCondLst>
                                        </p:cTn>
                                        <p:tgtEl>
                                          <p:spTgt spid="8"/>
                                        </p:tgtEl>
                                      </p:cBhvr>
                                      <p:to x="100000" y="100000"/>
                                    </p:animScale>
                                    <p:animScale>
                                      <p:cBhvr>
                                        <p:cTn id="55" dur="26">
                                          <p:stCondLst>
                                            <p:cond delay="1808"/>
                                          </p:stCondLst>
                                        </p:cTn>
                                        <p:tgtEl>
                                          <p:spTgt spid="8"/>
                                        </p:tgtEl>
                                      </p:cBhvr>
                                      <p:to x="100000" y="95000"/>
                                    </p:animScale>
                                    <p:animScale>
                                      <p:cBhvr>
                                        <p:cTn id="56" dur="166" decel="50000">
                                          <p:stCondLst>
                                            <p:cond delay="1834"/>
                                          </p:stCondLst>
                                        </p:cTn>
                                        <p:tgtEl>
                                          <p:spTgt spid="8"/>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down)">
                                      <p:cBhvr>
                                        <p:cTn id="61" dur="580">
                                          <p:stCondLst>
                                            <p:cond delay="0"/>
                                          </p:stCondLst>
                                        </p:cTn>
                                        <p:tgtEl>
                                          <p:spTgt spid="9"/>
                                        </p:tgtEl>
                                      </p:cBhvr>
                                    </p:animEffect>
                                    <p:anim calcmode="lin" valueType="num">
                                      <p:cBhvr>
                                        <p:cTn id="6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7" dur="26">
                                          <p:stCondLst>
                                            <p:cond delay="650"/>
                                          </p:stCondLst>
                                        </p:cTn>
                                        <p:tgtEl>
                                          <p:spTgt spid="9"/>
                                        </p:tgtEl>
                                      </p:cBhvr>
                                      <p:to x="100000" y="60000"/>
                                    </p:animScale>
                                    <p:animScale>
                                      <p:cBhvr>
                                        <p:cTn id="68" dur="166" decel="50000">
                                          <p:stCondLst>
                                            <p:cond delay="676"/>
                                          </p:stCondLst>
                                        </p:cTn>
                                        <p:tgtEl>
                                          <p:spTgt spid="9"/>
                                        </p:tgtEl>
                                      </p:cBhvr>
                                      <p:to x="100000" y="100000"/>
                                    </p:animScale>
                                    <p:animScale>
                                      <p:cBhvr>
                                        <p:cTn id="69" dur="26">
                                          <p:stCondLst>
                                            <p:cond delay="1312"/>
                                          </p:stCondLst>
                                        </p:cTn>
                                        <p:tgtEl>
                                          <p:spTgt spid="9"/>
                                        </p:tgtEl>
                                      </p:cBhvr>
                                      <p:to x="100000" y="80000"/>
                                    </p:animScale>
                                    <p:animScale>
                                      <p:cBhvr>
                                        <p:cTn id="70" dur="166" decel="50000">
                                          <p:stCondLst>
                                            <p:cond delay="1338"/>
                                          </p:stCondLst>
                                        </p:cTn>
                                        <p:tgtEl>
                                          <p:spTgt spid="9"/>
                                        </p:tgtEl>
                                      </p:cBhvr>
                                      <p:to x="100000" y="100000"/>
                                    </p:animScale>
                                    <p:animScale>
                                      <p:cBhvr>
                                        <p:cTn id="71" dur="26">
                                          <p:stCondLst>
                                            <p:cond delay="1642"/>
                                          </p:stCondLst>
                                        </p:cTn>
                                        <p:tgtEl>
                                          <p:spTgt spid="9"/>
                                        </p:tgtEl>
                                      </p:cBhvr>
                                      <p:to x="100000" y="90000"/>
                                    </p:animScale>
                                    <p:animScale>
                                      <p:cBhvr>
                                        <p:cTn id="72" dur="166" decel="50000">
                                          <p:stCondLst>
                                            <p:cond delay="1668"/>
                                          </p:stCondLst>
                                        </p:cTn>
                                        <p:tgtEl>
                                          <p:spTgt spid="9"/>
                                        </p:tgtEl>
                                      </p:cBhvr>
                                      <p:to x="100000" y="100000"/>
                                    </p:animScale>
                                    <p:animScale>
                                      <p:cBhvr>
                                        <p:cTn id="73" dur="26">
                                          <p:stCondLst>
                                            <p:cond delay="1808"/>
                                          </p:stCondLst>
                                        </p:cTn>
                                        <p:tgtEl>
                                          <p:spTgt spid="9"/>
                                        </p:tgtEl>
                                      </p:cBhvr>
                                      <p:to x="100000" y="95000"/>
                                    </p:animScale>
                                    <p:animScale>
                                      <p:cBhvr>
                                        <p:cTn id="74" dur="166" decel="50000">
                                          <p:stCondLst>
                                            <p:cond delay="1834"/>
                                          </p:stCondLst>
                                        </p:cTn>
                                        <p:tgtEl>
                                          <p:spTgt spid="9"/>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580">
                                          <p:stCondLst>
                                            <p:cond delay="0"/>
                                          </p:stCondLst>
                                        </p:cTn>
                                        <p:tgtEl>
                                          <p:spTgt spid="10"/>
                                        </p:tgtEl>
                                      </p:cBhvr>
                                    </p:animEffect>
                                    <p:anim calcmode="lin" valueType="num">
                                      <p:cBhvr>
                                        <p:cTn id="8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85" dur="26">
                                          <p:stCondLst>
                                            <p:cond delay="650"/>
                                          </p:stCondLst>
                                        </p:cTn>
                                        <p:tgtEl>
                                          <p:spTgt spid="10"/>
                                        </p:tgtEl>
                                      </p:cBhvr>
                                      <p:to x="100000" y="60000"/>
                                    </p:animScale>
                                    <p:animScale>
                                      <p:cBhvr>
                                        <p:cTn id="86" dur="166" decel="50000">
                                          <p:stCondLst>
                                            <p:cond delay="676"/>
                                          </p:stCondLst>
                                        </p:cTn>
                                        <p:tgtEl>
                                          <p:spTgt spid="10"/>
                                        </p:tgtEl>
                                      </p:cBhvr>
                                      <p:to x="100000" y="100000"/>
                                    </p:animScale>
                                    <p:animScale>
                                      <p:cBhvr>
                                        <p:cTn id="87" dur="26">
                                          <p:stCondLst>
                                            <p:cond delay="1312"/>
                                          </p:stCondLst>
                                        </p:cTn>
                                        <p:tgtEl>
                                          <p:spTgt spid="10"/>
                                        </p:tgtEl>
                                      </p:cBhvr>
                                      <p:to x="100000" y="80000"/>
                                    </p:animScale>
                                    <p:animScale>
                                      <p:cBhvr>
                                        <p:cTn id="88" dur="166" decel="50000">
                                          <p:stCondLst>
                                            <p:cond delay="1338"/>
                                          </p:stCondLst>
                                        </p:cTn>
                                        <p:tgtEl>
                                          <p:spTgt spid="10"/>
                                        </p:tgtEl>
                                      </p:cBhvr>
                                      <p:to x="100000" y="100000"/>
                                    </p:animScale>
                                    <p:animScale>
                                      <p:cBhvr>
                                        <p:cTn id="89" dur="26">
                                          <p:stCondLst>
                                            <p:cond delay="1642"/>
                                          </p:stCondLst>
                                        </p:cTn>
                                        <p:tgtEl>
                                          <p:spTgt spid="10"/>
                                        </p:tgtEl>
                                      </p:cBhvr>
                                      <p:to x="100000" y="90000"/>
                                    </p:animScale>
                                    <p:animScale>
                                      <p:cBhvr>
                                        <p:cTn id="90" dur="166" decel="50000">
                                          <p:stCondLst>
                                            <p:cond delay="1668"/>
                                          </p:stCondLst>
                                        </p:cTn>
                                        <p:tgtEl>
                                          <p:spTgt spid="10"/>
                                        </p:tgtEl>
                                      </p:cBhvr>
                                      <p:to x="100000" y="100000"/>
                                    </p:animScale>
                                    <p:animScale>
                                      <p:cBhvr>
                                        <p:cTn id="91" dur="26">
                                          <p:stCondLst>
                                            <p:cond delay="1808"/>
                                          </p:stCondLst>
                                        </p:cTn>
                                        <p:tgtEl>
                                          <p:spTgt spid="10"/>
                                        </p:tgtEl>
                                      </p:cBhvr>
                                      <p:to x="100000" y="95000"/>
                                    </p:animScale>
                                    <p:animScale>
                                      <p:cBhvr>
                                        <p:cTn id="92" dur="166" decel="50000">
                                          <p:stCondLst>
                                            <p:cond delay="1834"/>
                                          </p:stCondLst>
                                        </p:cTn>
                                        <p:tgtEl>
                                          <p:spTgt spid="10"/>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wipe(down)">
                                      <p:cBhvr>
                                        <p:cTn id="97" dur="580">
                                          <p:stCondLst>
                                            <p:cond delay="0"/>
                                          </p:stCondLst>
                                        </p:cTn>
                                        <p:tgtEl>
                                          <p:spTgt spid="11"/>
                                        </p:tgtEl>
                                      </p:cBhvr>
                                    </p:animEffect>
                                    <p:anim calcmode="lin" valueType="num">
                                      <p:cBhvr>
                                        <p:cTn id="9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03" dur="26">
                                          <p:stCondLst>
                                            <p:cond delay="650"/>
                                          </p:stCondLst>
                                        </p:cTn>
                                        <p:tgtEl>
                                          <p:spTgt spid="11"/>
                                        </p:tgtEl>
                                      </p:cBhvr>
                                      <p:to x="100000" y="60000"/>
                                    </p:animScale>
                                    <p:animScale>
                                      <p:cBhvr>
                                        <p:cTn id="104" dur="166" decel="50000">
                                          <p:stCondLst>
                                            <p:cond delay="676"/>
                                          </p:stCondLst>
                                        </p:cTn>
                                        <p:tgtEl>
                                          <p:spTgt spid="11"/>
                                        </p:tgtEl>
                                      </p:cBhvr>
                                      <p:to x="100000" y="100000"/>
                                    </p:animScale>
                                    <p:animScale>
                                      <p:cBhvr>
                                        <p:cTn id="105" dur="26">
                                          <p:stCondLst>
                                            <p:cond delay="1312"/>
                                          </p:stCondLst>
                                        </p:cTn>
                                        <p:tgtEl>
                                          <p:spTgt spid="11"/>
                                        </p:tgtEl>
                                      </p:cBhvr>
                                      <p:to x="100000" y="80000"/>
                                    </p:animScale>
                                    <p:animScale>
                                      <p:cBhvr>
                                        <p:cTn id="106" dur="166" decel="50000">
                                          <p:stCondLst>
                                            <p:cond delay="1338"/>
                                          </p:stCondLst>
                                        </p:cTn>
                                        <p:tgtEl>
                                          <p:spTgt spid="11"/>
                                        </p:tgtEl>
                                      </p:cBhvr>
                                      <p:to x="100000" y="100000"/>
                                    </p:animScale>
                                    <p:animScale>
                                      <p:cBhvr>
                                        <p:cTn id="107" dur="26">
                                          <p:stCondLst>
                                            <p:cond delay="1642"/>
                                          </p:stCondLst>
                                        </p:cTn>
                                        <p:tgtEl>
                                          <p:spTgt spid="11"/>
                                        </p:tgtEl>
                                      </p:cBhvr>
                                      <p:to x="100000" y="90000"/>
                                    </p:animScale>
                                    <p:animScale>
                                      <p:cBhvr>
                                        <p:cTn id="108" dur="166" decel="50000">
                                          <p:stCondLst>
                                            <p:cond delay="1668"/>
                                          </p:stCondLst>
                                        </p:cTn>
                                        <p:tgtEl>
                                          <p:spTgt spid="11"/>
                                        </p:tgtEl>
                                      </p:cBhvr>
                                      <p:to x="100000" y="100000"/>
                                    </p:animScale>
                                    <p:animScale>
                                      <p:cBhvr>
                                        <p:cTn id="109" dur="26">
                                          <p:stCondLst>
                                            <p:cond delay="1808"/>
                                          </p:stCondLst>
                                        </p:cTn>
                                        <p:tgtEl>
                                          <p:spTgt spid="11"/>
                                        </p:tgtEl>
                                      </p:cBhvr>
                                      <p:to x="100000" y="95000"/>
                                    </p:animScale>
                                    <p:animScale>
                                      <p:cBhvr>
                                        <p:cTn id="110" dur="166" decel="50000">
                                          <p:stCondLst>
                                            <p:cond delay="1834"/>
                                          </p:stCondLst>
                                        </p:cTn>
                                        <p:tgtEl>
                                          <p:spTgt spid="11"/>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12">
                                            <p:txEl>
                                              <p:pRg st="0" end="0"/>
                                            </p:txEl>
                                          </p:spTgt>
                                        </p:tgtEl>
                                        <p:attrNameLst>
                                          <p:attrName>style.visibility</p:attrName>
                                        </p:attrNameLst>
                                      </p:cBhvr>
                                      <p:to>
                                        <p:strVal val="visible"/>
                                      </p:to>
                                    </p:set>
                                    <p:animEffect transition="in" filter="wipe(down)">
                                      <p:cBhvr>
                                        <p:cTn id="115" dur="580">
                                          <p:stCondLst>
                                            <p:cond delay="0"/>
                                          </p:stCondLst>
                                        </p:cTn>
                                        <p:tgtEl>
                                          <p:spTgt spid="12">
                                            <p:txEl>
                                              <p:pRg st="0" end="0"/>
                                            </p:txEl>
                                          </p:spTgt>
                                        </p:tgtEl>
                                      </p:cBhvr>
                                    </p:animEffect>
                                    <p:anim calcmode="lin" valueType="num">
                                      <p:cBhvr>
                                        <p:cTn id="116"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12">
                                            <p:txEl>
                                              <p:pRg st="0" end="0"/>
                                            </p:txEl>
                                          </p:spTgt>
                                        </p:tgtEl>
                                      </p:cBhvr>
                                      <p:to x="100000" y="60000"/>
                                    </p:animScale>
                                    <p:animScale>
                                      <p:cBhvr>
                                        <p:cTn id="122" dur="166" decel="50000">
                                          <p:stCondLst>
                                            <p:cond delay="676"/>
                                          </p:stCondLst>
                                        </p:cTn>
                                        <p:tgtEl>
                                          <p:spTgt spid="12">
                                            <p:txEl>
                                              <p:pRg st="0" end="0"/>
                                            </p:txEl>
                                          </p:spTgt>
                                        </p:tgtEl>
                                      </p:cBhvr>
                                      <p:to x="100000" y="100000"/>
                                    </p:animScale>
                                    <p:animScale>
                                      <p:cBhvr>
                                        <p:cTn id="123" dur="26">
                                          <p:stCondLst>
                                            <p:cond delay="1312"/>
                                          </p:stCondLst>
                                        </p:cTn>
                                        <p:tgtEl>
                                          <p:spTgt spid="12">
                                            <p:txEl>
                                              <p:pRg st="0" end="0"/>
                                            </p:txEl>
                                          </p:spTgt>
                                        </p:tgtEl>
                                      </p:cBhvr>
                                      <p:to x="100000" y="80000"/>
                                    </p:animScale>
                                    <p:animScale>
                                      <p:cBhvr>
                                        <p:cTn id="124" dur="166" decel="50000">
                                          <p:stCondLst>
                                            <p:cond delay="1338"/>
                                          </p:stCondLst>
                                        </p:cTn>
                                        <p:tgtEl>
                                          <p:spTgt spid="12">
                                            <p:txEl>
                                              <p:pRg st="0" end="0"/>
                                            </p:txEl>
                                          </p:spTgt>
                                        </p:tgtEl>
                                      </p:cBhvr>
                                      <p:to x="100000" y="100000"/>
                                    </p:animScale>
                                    <p:animScale>
                                      <p:cBhvr>
                                        <p:cTn id="125" dur="26">
                                          <p:stCondLst>
                                            <p:cond delay="1642"/>
                                          </p:stCondLst>
                                        </p:cTn>
                                        <p:tgtEl>
                                          <p:spTgt spid="12">
                                            <p:txEl>
                                              <p:pRg st="0" end="0"/>
                                            </p:txEl>
                                          </p:spTgt>
                                        </p:tgtEl>
                                      </p:cBhvr>
                                      <p:to x="100000" y="90000"/>
                                    </p:animScale>
                                    <p:animScale>
                                      <p:cBhvr>
                                        <p:cTn id="126" dur="166" decel="50000">
                                          <p:stCondLst>
                                            <p:cond delay="1668"/>
                                          </p:stCondLst>
                                        </p:cTn>
                                        <p:tgtEl>
                                          <p:spTgt spid="12">
                                            <p:txEl>
                                              <p:pRg st="0" end="0"/>
                                            </p:txEl>
                                          </p:spTgt>
                                        </p:tgtEl>
                                      </p:cBhvr>
                                      <p:to x="100000" y="100000"/>
                                    </p:animScale>
                                    <p:animScale>
                                      <p:cBhvr>
                                        <p:cTn id="127" dur="26">
                                          <p:stCondLst>
                                            <p:cond delay="1808"/>
                                          </p:stCondLst>
                                        </p:cTn>
                                        <p:tgtEl>
                                          <p:spTgt spid="12">
                                            <p:txEl>
                                              <p:pRg st="0" end="0"/>
                                            </p:txEl>
                                          </p:spTgt>
                                        </p:tgtEl>
                                      </p:cBhvr>
                                      <p:to x="100000" y="95000"/>
                                    </p:animScale>
                                    <p:animScale>
                                      <p:cBhvr>
                                        <p:cTn id="128" dur="166" decel="50000">
                                          <p:stCondLst>
                                            <p:cond delay="1834"/>
                                          </p:stCondLst>
                                        </p:cTn>
                                        <p:tgtEl>
                                          <p:spTgt spid="1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b="1" dirty="0">
                <a:solidFill>
                  <a:srgbClr val="60A9FF"/>
                </a:solidFill>
                <a:latin typeface="Barlow" pitchFamily="34" charset="0"/>
                <a:ea typeface="Barlow" pitchFamily="34" charset="-122"/>
                <a:cs typeface="Barlow" pitchFamily="34" charset="-120"/>
              </a:rPr>
              <a:t>Manager Functionalities</a:t>
            </a:r>
            <a:endParaRPr lang="en-US" sz="6036" dirty="0"/>
          </a:p>
        </p:txBody>
      </p:sp>
      <p:sp>
        <p:nvSpPr>
          <p:cNvPr id="6" name="Text 3"/>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As the pharmacy management system's manager, you'll have a wide range of capabilities to ensure the smooth operation of the business. From managing employee accounts to overseeing inventory and generating comprehensive sales reports, the manager's role is crucial in driving the pharmacy's success</a:t>
            </a:r>
          </a:p>
          <a:p>
            <a:pPr>
              <a:lnSpc>
                <a:spcPts val="2799"/>
              </a:lnSpc>
            </a:pPr>
            <a:r>
              <a:rPr lang="en-US" sz="1800" b="1" dirty="0">
                <a:solidFill>
                  <a:srgbClr val="60A9FF"/>
                </a:solidFill>
                <a:latin typeface="Barlow" pitchFamily="34" charset="0"/>
                <a:ea typeface="Barlow" pitchFamily="34" charset="-122"/>
                <a:cs typeface="Barlow" pitchFamily="34" charset="-120"/>
              </a:rPr>
              <a:t>Employee functionalities</a:t>
            </a:r>
          </a:p>
          <a:p>
            <a:pPr>
              <a:lnSpc>
                <a:spcPts val="2799"/>
              </a:lnSpc>
            </a:pPr>
            <a:r>
              <a:rPr lang="en-US" sz="1800" dirty="0">
                <a:solidFill>
                  <a:srgbClr val="EEEFF5"/>
                </a:solidFill>
                <a:highlight>
                  <a:srgbClr val="00234D"/>
                </a:highlight>
                <a:latin typeface="Consolas" pitchFamily="34" charset="0"/>
                <a:ea typeface="Consolas" pitchFamily="34" charset="-122"/>
                <a:cs typeface="Consolas" pitchFamily="34" charset="-120"/>
              </a:rPr>
              <a:t>E</a:t>
            </a:r>
            <a:r>
              <a:rPr lang="en-US" sz="1800" dirty="0">
                <a:solidFill>
                  <a:srgbClr val="EEEFF5"/>
                </a:solidFill>
                <a:latin typeface="Montserrat" pitchFamily="34" charset="0"/>
                <a:ea typeface="Montserrat" pitchFamily="34" charset="-122"/>
                <a:cs typeface="Montserrat" pitchFamily="34" charset="-120"/>
              </a:rPr>
              <a:t>mployee can sale medicine print bill he can print bill .He can see all available stock and can search medicine by name  </a:t>
            </a:r>
            <a:endParaRPr lang="en-US" sz="1800" dirty="0"/>
          </a:p>
          <a:p>
            <a:pPr>
              <a:lnSpc>
                <a:spcPts val="2799"/>
              </a:lnSpc>
            </a:pPr>
            <a:endParaRPr lang="en-US" sz="1800" dirty="0"/>
          </a:p>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2336483" y="548283"/>
            <a:ext cx="8861346" cy="622340"/>
          </a:xfrm>
          <a:prstGeom prst="rect">
            <a:avLst/>
          </a:prstGeom>
          <a:noFill/>
          <a:ln/>
        </p:spPr>
        <p:txBody>
          <a:bodyPr wrap="none" rtlCol="0" anchor="t"/>
          <a:lstStyle/>
          <a:p>
            <a:pPr marL="0" indent="0">
              <a:lnSpc>
                <a:spcPts val="4900"/>
              </a:lnSpc>
              <a:buNone/>
            </a:pPr>
            <a:r>
              <a:rPr lang="en-US" sz="3920" b="1" dirty="0">
                <a:solidFill>
                  <a:srgbClr val="60A9FF"/>
                </a:solidFill>
                <a:latin typeface="Barlow" pitchFamily="34" charset="0"/>
                <a:ea typeface="Barlow" pitchFamily="34" charset="-122"/>
                <a:cs typeface="Barlow" pitchFamily="34" charset="-120"/>
              </a:rPr>
              <a:t>Sign In/Sign Up For Admin and employee</a:t>
            </a:r>
            <a:endParaRPr lang="en-US" sz="3920" dirty="0"/>
          </a:p>
        </p:txBody>
      </p:sp>
      <p:pic>
        <p:nvPicPr>
          <p:cNvPr id="5" name="Image 0" descr="preencoded.png"/>
          <p:cNvPicPr>
            <a:picLocks noChangeAspect="1"/>
          </p:cNvPicPr>
          <p:nvPr/>
        </p:nvPicPr>
        <p:blipFill>
          <a:blip r:embed="rId3"/>
          <a:stretch>
            <a:fillRect/>
          </a:stretch>
        </p:blipFill>
        <p:spPr>
          <a:xfrm>
            <a:off x="2336483" y="1568887"/>
            <a:ext cx="3120033" cy="1928217"/>
          </a:xfrm>
          <a:prstGeom prst="rect">
            <a:avLst/>
          </a:prstGeom>
        </p:spPr>
      </p:pic>
      <p:sp>
        <p:nvSpPr>
          <p:cNvPr id="6" name="Text 3"/>
          <p:cNvSpPr/>
          <p:nvPr/>
        </p:nvSpPr>
        <p:spPr>
          <a:xfrm>
            <a:off x="2336483" y="3745944"/>
            <a:ext cx="2489359" cy="311110"/>
          </a:xfrm>
          <a:prstGeom prst="rect">
            <a:avLst/>
          </a:prstGeom>
          <a:noFill/>
          <a:ln/>
        </p:spPr>
        <p:txBody>
          <a:bodyPr wrap="none" rtlCol="0" anchor="t"/>
          <a:lstStyle/>
          <a:p>
            <a:pPr marL="0" indent="0" algn="l">
              <a:lnSpc>
                <a:spcPts val="2450"/>
              </a:lnSpc>
              <a:buNone/>
            </a:pPr>
            <a:r>
              <a:rPr lang="en-US" sz="1960" b="1" dirty="0">
                <a:solidFill>
                  <a:srgbClr val="60A9FF"/>
                </a:solidFill>
                <a:latin typeface="Barlow" pitchFamily="34" charset="0"/>
                <a:ea typeface="Barlow" pitchFamily="34" charset="-122"/>
                <a:cs typeface="Barlow" pitchFamily="34" charset="-120"/>
              </a:rPr>
              <a:t>Secure Sign-In</a:t>
            </a:r>
            <a:endParaRPr lang="en-US" sz="1960" dirty="0"/>
          </a:p>
        </p:txBody>
      </p:sp>
      <p:sp>
        <p:nvSpPr>
          <p:cNvPr id="7" name="Text 4"/>
          <p:cNvSpPr/>
          <p:nvPr/>
        </p:nvSpPr>
        <p:spPr>
          <a:xfrm>
            <a:off x="2336483" y="4176474"/>
            <a:ext cx="3120033" cy="3186113"/>
          </a:xfrm>
          <a:prstGeom prst="rect">
            <a:avLst/>
          </a:prstGeom>
          <a:noFill/>
          <a:ln/>
        </p:spPr>
        <p:txBody>
          <a:bodyPr wrap="square" rtlCol="0" anchor="t"/>
          <a:lstStyle/>
          <a:p>
            <a:pPr marL="0" indent="0" algn="l">
              <a:lnSpc>
                <a:spcPts val="2509"/>
              </a:lnSpc>
              <a:buNone/>
            </a:pPr>
            <a:r>
              <a:rPr lang="en-US" sz="1568" dirty="0">
                <a:solidFill>
                  <a:srgbClr val="EEEFF5"/>
                </a:solidFill>
                <a:latin typeface="Montserrat" pitchFamily="34" charset="0"/>
                <a:ea typeface="Montserrat" pitchFamily="34" charset="-122"/>
                <a:cs typeface="Montserrat" pitchFamily="34" charset="-120"/>
              </a:rPr>
              <a:t>The Pharmacy Management System features a robust sign-in process that ensures only authorized users can access the platform. Managers and employees can securely log in using their unique credentials, protecting sensitive information and maintaining the integrity of the system.</a:t>
            </a:r>
            <a:endParaRPr lang="en-US" sz="1568" dirty="0"/>
          </a:p>
        </p:txBody>
      </p:sp>
      <p:pic>
        <p:nvPicPr>
          <p:cNvPr id="8" name="Image 1" descr="preencoded.png"/>
          <p:cNvPicPr>
            <a:picLocks noChangeAspect="1"/>
          </p:cNvPicPr>
          <p:nvPr/>
        </p:nvPicPr>
        <p:blipFill>
          <a:blip r:embed="rId4"/>
          <a:stretch>
            <a:fillRect/>
          </a:stretch>
        </p:blipFill>
        <p:spPr>
          <a:xfrm>
            <a:off x="5755124" y="1568887"/>
            <a:ext cx="3120033" cy="1928217"/>
          </a:xfrm>
          <a:prstGeom prst="rect">
            <a:avLst/>
          </a:prstGeom>
        </p:spPr>
      </p:pic>
      <p:sp>
        <p:nvSpPr>
          <p:cNvPr id="9" name="Text 5"/>
          <p:cNvSpPr/>
          <p:nvPr/>
        </p:nvSpPr>
        <p:spPr>
          <a:xfrm>
            <a:off x="5755124" y="3745944"/>
            <a:ext cx="2489359" cy="311110"/>
          </a:xfrm>
          <a:prstGeom prst="rect">
            <a:avLst/>
          </a:prstGeom>
          <a:noFill/>
          <a:ln/>
        </p:spPr>
        <p:txBody>
          <a:bodyPr wrap="none" rtlCol="0" anchor="t"/>
          <a:lstStyle/>
          <a:p>
            <a:pPr marL="0" indent="0" algn="l">
              <a:lnSpc>
                <a:spcPts val="2450"/>
              </a:lnSpc>
              <a:buNone/>
            </a:pPr>
            <a:r>
              <a:rPr lang="en-US" sz="1960" b="1" dirty="0">
                <a:solidFill>
                  <a:srgbClr val="60A9FF"/>
                </a:solidFill>
                <a:latin typeface="Barlow" pitchFamily="34" charset="0"/>
                <a:ea typeface="Barlow" pitchFamily="34" charset="-122"/>
                <a:cs typeface="Barlow" pitchFamily="34" charset="-120"/>
              </a:rPr>
              <a:t>Streamlined Sign-Up</a:t>
            </a:r>
            <a:endParaRPr lang="en-US" sz="1960" dirty="0"/>
          </a:p>
        </p:txBody>
      </p:sp>
      <p:sp>
        <p:nvSpPr>
          <p:cNvPr id="10" name="Text 6"/>
          <p:cNvSpPr/>
          <p:nvPr/>
        </p:nvSpPr>
        <p:spPr>
          <a:xfrm>
            <a:off x="5755124" y="4176474"/>
            <a:ext cx="3120033" cy="3504724"/>
          </a:xfrm>
          <a:prstGeom prst="rect">
            <a:avLst/>
          </a:prstGeom>
          <a:noFill/>
          <a:ln/>
        </p:spPr>
        <p:txBody>
          <a:bodyPr wrap="square" rtlCol="0" anchor="t"/>
          <a:lstStyle/>
          <a:p>
            <a:pPr marL="0" indent="0" algn="l">
              <a:lnSpc>
                <a:spcPts val="2509"/>
              </a:lnSpc>
              <a:buNone/>
            </a:pPr>
            <a:r>
              <a:rPr lang="en-US" sz="1568" dirty="0">
                <a:solidFill>
                  <a:srgbClr val="EEEFF5"/>
                </a:solidFill>
                <a:latin typeface="Montserrat" pitchFamily="34" charset="0"/>
                <a:ea typeface="Montserrat" pitchFamily="34" charset="-122"/>
                <a:cs typeface="Montserrat" pitchFamily="34" charset="-120"/>
              </a:rPr>
              <a:t>New users, whether managers or employees, can easily register for the system through a straightforward sign-up process. This allows them to quickly set up their accounts and start leveraging the powerful features of the Pharmacy Management System to improve operations and customer service.</a:t>
            </a:r>
            <a:endParaRPr lang="en-US" sz="1568" dirty="0"/>
          </a:p>
        </p:txBody>
      </p:sp>
      <p:pic>
        <p:nvPicPr>
          <p:cNvPr id="11" name="Image 2" descr="preencoded.png"/>
          <p:cNvPicPr>
            <a:picLocks noChangeAspect="1"/>
          </p:cNvPicPr>
          <p:nvPr/>
        </p:nvPicPr>
        <p:blipFill>
          <a:blip r:embed="rId5"/>
          <a:stretch>
            <a:fillRect/>
          </a:stretch>
        </p:blipFill>
        <p:spPr>
          <a:xfrm>
            <a:off x="9173766" y="1568887"/>
            <a:ext cx="3120152" cy="1928336"/>
          </a:xfrm>
          <a:prstGeom prst="rect">
            <a:avLst/>
          </a:prstGeom>
        </p:spPr>
      </p:pic>
      <p:sp>
        <p:nvSpPr>
          <p:cNvPr id="12" name="Text 7"/>
          <p:cNvSpPr/>
          <p:nvPr/>
        </p:nvSpPr>
        <p:spPr>
          <a:xfrm>
            <a:off x="9173766" y="3746063"/>
            <a:ext cx="2489359" cy="311110"/>
          </a:xfrm>
          <a:prstGeom prst="rect">
            <a:avLst/>
          </a:prstGeom>
          <a:noFill/>
          <a:ln/>
        </p:spPr>
        <p:txBody>
          <a:bodyPr wrap="none" rtlCol="0" anchor="t"/>
          <a:lstStyle/>
          <a:p>
            <a:pPr marL="0" indent="0" algn="l">
              <a:lnSpc>
                <a:spcPts val="2450"/>
              </a:lnSpc>
              <a:buNone/>
            </a:pPr>
            <a:r>
              <a:rPr lang="en-US" sz="1960" b="1" dirty="0">
                <a:solidFill>
                  <a:srgbClr val="60A9FF"/>
                </a:solidFill>
                <a:latin typeface="Barlow" pitchFamily="34" charset="0"/>
                <a:ea typeface="Barlow" pitchFamily="34" charset="-122"/>
                <a:cs typeface="Barlow" pitchFamily="34" charset="-120"/>
              </a:rPr>
              <a:t>Role-Based Access</a:t>
            </a:r>
            <a:endParaRPr lang="en-US" sz="1960" dirty="0"/>
          </a:p>
        </p:txBody>
      </p:sp>
      <p:sp>
        <p:nvSpPr>
          <p:cNvPr id="13" name="Text 8"/>
          <p:cNvSpPr/>
          <p:nvPr/>
        </p:nvSpPr>
        <p:spPr>
          <a:xfrm>
            <a:off x="9173766" y="4176593"/>
            <a:ext cx="3120152" cy="3504724"/>
          </a:xfrm>
          <a:prstGeom prst="rect">
            <a:avLst/>
          </a:prstGeom>
          <a:noFill/>
          <a:ln/>
        </p:spPr>
        <p:txBody>
          <a:bodyPr wrap="square" rtlCol="0" anchor="t"/>
          <a:lstStyle/>
          <a:p>
            <a:pPr marL="0" indent="0" algn="l">
              <a:lnSpc>
                <a:spcPts val="2509"/>
              </a:lnSpc>
              <a:buNone/>
            </a:pPr>
            <a:r>
              <a:rPr lang="en-US" sz="1568" dirty="0">
                <a:solidFill>
                  <a:srgbClr val="EEEFF5"/>
                </a:solidFill>
                <a:latin typeface="Montserrat" pitchFamily="34" charset="0"/>
                <a:ea typeface="Montserrat" pitchFamily="34" charset="-122"/>
                <a:cs typeface="Montserrat" pitchFamily="34" charset="-120"/>
              </a:rPr>
              <a:t>The sign-in and sign-up process is designed to differentiate between managers and employees, granting each user the appropriate level of access and functionality based on their assigned role. This ensures the system is secure and that users can only perform tasks aligned with their responsibilities.</a:t>
            </a:r>
            <a:endParaRPr lang="en-US" sz="1568"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031200"/>
            <a:ext cx="4550569" cy="555427"/>
          </a:xfrm>
          <a:prstGeom prst="rect">
            <a:avLst/>
          </a:prstGeom>
          <a:noFill/>
          <a:ln/>
        </p:spPr>
        <p:txBody>
          <a:bodyPr wrap="none" rtlCol="0" anchor="t"/>
          <a:lstStyle/>
          <a:p>
            <a:pPr marL="0" indent="0">
              <a:lnSpc>
                <a:spcPts val="4374"/>
              </a:lnSpc>
              <a:buNone/>
            </a:pPr>
            <a:r>
              <a:rPr lang="en-US" sz="3499" b="1" dirty="0">
                <a:solidFill>
                  <a:srgbClr val="60A9FF"/>
                </a:solidFill>
                <a:latin typeface="Barlow" pitchFamily="34" charset="0"/>
                <a:ea typeface="Barlow" pitchFamily="34" charset="-122"/>
                <a:cs typeface="Barlow" pitchFamily="34" charset="-120"/>
              </a:rPr>
              <a:t>Inventory management</a:t>
            </a:r>
            <a:endParaRPr lang="en-US" sz="3499" dirty="0"/>
          </a:p>
        </p:txBody>
      </p:sp>
      <p:pic>
        <p:nvPicPr>
          <p:cNvPr id="5" name="Image 0" descr="preencoded.png"/>
          <p:cNvPicPr>
            <a:picLocks noChangeAspect="1"/>
          </p:cNvPicPr>
          <p:nvPr/>
        </p:nvPicPr>
        <p:blipFill>
          <a:blip r:embed="rId3"/>
          <a:stretch>
            <a:fillRect/>
          </a:stretch>
        </p:blipFill>
        <p:spPr>
          <a:xfrm>
            <a:off x="1760220" y="2030968"/>
            <a:ext cx="555427" cy="555427"/>
          </a:xfrm>
          <a:prstGeom prst="rect">
            <a:avLst/>
          </a:prstGeom>
        </p:spPr>
      </p:pic>
      <p:sp>
        <p:nvSpPr>
          <p:cNvPr id="6" name="Text 3"/>
          <p:cNvSpPr/>
          <p:nvPr/>
        </p:nvSpPr>
        <p:spPr>
          <a:xfrm>
            <a:off x="1760220" y="2808565"/>
            <a:ext cx="2527459"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Create</a:t>
            </a:r>
            <a:endParaRPr lang="en-US" sz="2187" dirty="0"/>
          </a:p>
        </p:txBody>
      </p:sp>
      <p:sp>
        <p:nvSpPr>
          <p:cNvPr id="7" name="Text 4"/>
          <p:cNvSpPr/>
          <p:nvPr/>
        </p:nvSpPr>
        <p:spPr>
          <a:xfrm>
            <a:off x="1760220" y="3288983"/>
            <a:ext cx="2527459" cy="355401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The manager can add new products, employees, and customer accounts to the pharmacy management system. This allows them to easily onboard new items and personnel as the business grows.</a:t>
            </a:r>
            <a:endParaRPr lang="en-US" sz="1750" dirty="0"/>
          </a:p>
        </p:txBody>
      </p:sp>
      <p:pic>
        <p:nvPicPr>
          <p:cNvPr id="8" name="Image 1" descr="preencoded.png"/>
          <p:cNvPicPr>
            <a:picLocks noChangeAspect="1"/>
          </p:cNvPicPr>
          <p:nvPr/>
        </p:nvPicPr>
        <p:blipFill>
          <a:blip r:embed="rId4"/>
          <a:stretch>
            <a:fillRect/>
          </a:stretch>
        </p:blipFill>
        <p:spPr>
          <a:xfrm>
            <a:off x="4620935" y="2030968"/>
            <a:ext cx="555427" cy="555427"/>
          </a:xfrm>
          <a:prstGeom prst="rect">
            <a:avLst/>
          </a:prstGeom>
        </p:spPr>
      </p:pic>
      <p:sp>
        <p:nvSpPr>
          <p:cNvPr id="9" name="Text 5"/>
          <p:cNvSpPr/>
          <p:nvPr/>
        </p:nvSpPr>
        <p:spPr>
          <a:xfrm>
            <a:off x="4620935" y="2808565"/>
            <a:ext cx="2527578"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Read</a:t>
            </a:r>
            <a:endParaRPr lang="en-US" sz="2187" dirty="0"/>
          </a:p>
        </p:txBody>
      </p:sp>
      <p:sp>
        <p:nvSpPr>
          <p:cNvPr id="10" name="Text 6"/>
          <p:cNvSpPr/>
          <p:nvPr/>
        </p:nvSpPr>
        <p:spPr>
          <a:xfrm>
            <a:off x="4620935" y="3288983"/>
            <a:ext cx="2527578" cy="3909417"/>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Managers can view detailed information about existing products, employees, and customer accounts. This provides valuable insights into inventory, staffing, and sales trends to help inform business decisions.</a:t>
            </a:r>
            <a:endParaRPr lang="en-US" sz="1750" dirty="0"/>
          </a:p>
        </p:txBody>
      </p:sp>
      <p:pic>
        <p:nvPicPr>
          <p:cNvPr id="11" name="Image 2" descr="preencoded.png"/>
          <p:cNvPicPr>
            <a:picLocks noChangeAspect="1"/>
          </p:cNvPicPr>
          <p:nvPr/>
        </p:nvPicPr>
        <p:blipFill>
          <a:blip r:embed="rId5"/>
          <a:stretch>
            <a:fillRect/>
          </a:stretch>
        </p:blipFill>
        <p:spPr>
          <a:xfrm>
            <a:off x="7481768" y="2030968"/>
            <a:ext cx="555427" cy="555427"/>
          </a:xfrm>
          <a:prstGeom prst="rect">
            <a:avLst/>
          </a:prstGeom>
        </p:spPr>
      </p:pic>
      <p:sp>
        <p:nvSpPr>
          <p:cNvPr id="12" name="Text 7"/>
          <p:cNvSpPr/>
          <p:nvPr/>
        </p:nvSpPr>
        <p:spPr>
          <a:xfrm>
            <a:off x="7481768" y="2808565"/>
            <a:ext cx="2527578"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Update</a:t>
            </a:r>
            <a:endParaRPr lang="en-US" sz="2187" dirty="0"/>
          </a:p>
        </p:txBody>
      </p:sp>
      <p:sp>
        <p:nvSpPr>
          <p:cNvPr id="13" name="Text 8"/>
          <p:cNvSpPr/>
          <p:nvPr/>
        </p:nvSpPr>
        <p:spPr>
          <a:xfrm>
            <a:off x="7481768" y="3288983"/>
            <a:ext cx="2527578" cy="355401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Managers can edit details of products, employee records, and customer accounts as needed. This allows them to keep the pharmacy management system up-to-date with the latest information.</a:t>
            </a:r>
            <a:endParaRPr lang="en-US" sz="1750" dirty="0"/>
          </a:p>
        </p:txBody>
      </p:sp>
      <p:pic>
        <p:nvPicPr>
          <p:cNvPr id="14" name="Image 3" descr="preencoded.png"/>
          <p:cNvPicPr>
            <a:picLocks noChangeAspect="1"/>
          </p:cNvPicPr>
          <p:nvPr/>
        </p:nvPicPr>
        <p:blipFill>
          <a:blip r:embed="rId6"/>
          <a:stretch>
            <a:fillRect/>
          </a:stretch>
        </p:blipFill>
        <p:spPr>
          <a:xfrm>
            <a:off x="10342602" y="2030968"/>
            <a:ext cx="555427" cy="555427"/>
          </a:xfrm>
          <a:prstGeom prst="rect">
            <a:avLst/>
          </a:prstGeom>
        </p:spPr>
      </p:pic>
      <p:sp>
        <p:nvSpPr>
          <p:cNvPr id="15" name="Text 9"/>
          <p:cNvSpPr/>
          <p:nvPr/>
        </p:nvSpPr>
        <p:spPr>
          <a:xfrm>
            <a:off x="10342602" y="2808565"/>
            <a:ext cx="2527578"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Delete</a:t>
            </a:r>
            <a:endParaRPr lang="en-US" sz="2187" dirty="0"/>
          </a:p>
        </p:txBody>
      </p:sp>
      <p:sp>
        <p:nvSpPr>
          <p:cNvPr id="16" name="Text 10"/>
          <p:cNvSpPr/>
          <p:nvPr/>
        </p:nvSpPr>
        <p:spPr>
          <a:xfrm>
            <a:off x="10342602" y="3288983"/>
            <a:ext cx="2527578" cy="3198614"/>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Managers can remove products, employee records, and customer accounts from the system when they are no longer needed. This helps maintain an organized and streamlined database.</a:t>
            </a:r>
            <a:endParaRPr lang="en-US" sz="1750"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0791"/>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10980420" y="0"/>
            <a:ext cx="3657600" cy="8230791"/>
          </a:xfrm>
          <a:prstGeom prst="rect">
            <a:avLst/>
          </a:prstGeom>
        </p:spPr>
      </p:pic>
      <p:sp>
        <p:nvSpPr>
          <p:cNvPr id="5" name="Text 2"/>
          <p:cNvSpPr/>
          <p:nvPr/>
        </p:nvSpPr>
        <p:spPr>
          <a:xfrm>
            <a:off x="833199" y="611029"/>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Stock Management</a:t>
            </a:r>
            <a:endParaRPr lang="en-US" sz="4374" dirty="0"/>
          </a:p>
        </p:txBody>
      </p:sp>
      <p:sp>
        <p:nvSpPr>
          <p:cNvPr id="6" name="Shape 3"/>
          <p:cNvSpPr/>
          <p:nvPr/>
        </p:nvSpPr>
        <p:spPr>
          <a:xfrm>
            <a:off x="833199" y="1638657"/>
            <a:ext cx="4542115" cy="3767971"/>
          </a:xfrm>
          <a:prstGeom prst="roundRect">
            <a:avLst>
              <a:gd name="adj" fmla="val 3538"/>
            </a:avLst>
          </a:prstGeom>
          <a:solidFill>
            <a:srgbClr val="282C32"/>
          </a:solidFill>
          <a:ln/>
        </p:spPr>
      </p:sp>
      <p:sp>
        <p:nvSpPr>
          <p:cNvPr id="7" name="Text 4"/>
          <p:cNvSpPr/>
          <p:nvPr/>
        </p:nvSpPr>
        <p:spPr>
          <a:xfrm>
            <a:off x="1055370" y="1860828"/>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Inventory Tracking</a:t>
            </a:r>
            <a:endParaRPr lang="en-US" sz="2187" dirty="0"/>
          </a:p>
        </p:txBody>
      </p:sp>
      <p:sp>
        <p:nvSpPr>
          <p:cNvPr id="8" name="Text 5"/>
          <p:cNvSpPr/>
          <p:nvPr/>
        </p:nvSpPr>
        <p:spPr>
          <a:xfrm>
            <a:off x="1055370" y="2341245"/>
            <a:ext cx="4097774" cy="2487811"/>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pharmacy management system should provide real-time visibility into current inventory levels. Managers can easily see which medicines are in stock, their quantities, and when they need to be reordered to avoid stockouts.</a:t>
            </a:r>
            <a:endParaRPr lang="en-US" sz="1750" dirty="0"/>
          </a:p>
        </p:txBody>
      </p:sp>
      <p:sp>
        <p:nvSpPr>
          <p:cNvPr id="9" name="Shape 6"/>
          <p:cNvSpPr/>
          <p:nvPr/>
        </p:nvSpPr>
        <p:spPr>
          <a:xfrm>
            <a:off x="5597485" y="1638657"/>
            <a:ext cx="4542115" cy="3767971"/>
          </a:xfrm>
          <a:prstGeom prst="roundRect">
            <a:avLst>
              <a:gd name="adj" fmla="val 3538"/>
            </a:avLst>
          </a:prstGeom>
          <a:solidFill>
            <a:srgbClr val="282C32"/>
          </a:solidFill>
          <a:ln/>
        </p:spPr>
      </p:sp>
      <p:sp>
        <p:nvSpPr>
          <p:cNvPr id="10" name="Text 7"/>
          <p:cNvSpPr/>
          <p:nvPr/>
        </p:nvSpPr>
        <p:spPr>
          <a:xfrm>
            <a:off x="5819656" y="1860828"/>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Low Stock Alerts</a:t>
            </a:r>
            <a:endParaRPr lang="en-US" sz="2187" dirty="0"/>
          </a:p>
        </p:txBody>
      </p:sp>
      <p:sp>
        <p:nvSpPr>
          <p:cNvPr id="11" name="Text 8"/>
          <p:cNvSpPr/>
          <p:nvPr/>
        </p:nvSpPr>
        <p:spPr>
          <a:xfrm>
            <a:off x="5819656" y="2341245"/>
            <a:ext cx="4097774" cy="284321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system should automatically generate low stock alerts when certain medicines reach preset minimum thresholds. This allows managers to take proactive measures to reorder supplies and maintain adequate stock levels to meet customer demand.</a:t>
            </a:r>
            <a:endParaRPr lang="en-US" sz="1750" dirty="0"/>
          </a:p>
        </p:txBody>
      </p:sp>
      <p:sp>
        <p:nvSpPr>
          <p:cNvPr id="12" name="Shape 9"/>
          <p:cNvSpPr/>
          <p:nvPr/>
        </p:nvSpPr>
        <p:spPr>
          <a:xfrm>
            <a:off x="833199" y="5628799"/>
            <a:ext cx="9306401" cy="1990963"/>
          </a:xfrm>
          <a:prstGeom prst="roundRect">
            <a:avLst>
              <a:gd name="adj" fmla="val 6696"/>
            </a:avLst>
          </a:prstGeom>
          <a:solidFill>
            <a:srgbClr val="282C32"/>
          </a:solidFill>
          <a:ln/>
        </p:spPr>
      </p:sp>
      <p:sp>
        <p:nvSpPr>
          <p:cNvPr id="13" name="Text 10"/>
          <p:cNvSpPr/>
          <p:nvPr/>
        </p:nvSpPr>
        <p:spPr>
          <a:xfrm>
            <a:off x="1055370" y="5850969"/>
            <a:ext cx="2916198"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Expiration Management</a:t>
            </a:r>
            <a:endParaRPr lang="en-US" sz="2187" dirty="0"/>
          </a:p>
        </p:txBody>
      </p:sp>
      <p:sp>
        <p:nvSpPr>
          <p:cNvPr id="14" name="Text 11"/>
          <p:cNvSpPr/>
          <p:nvPr/>
        </p:nvSpPr>
        <p:spPr>
          <a:xfrm>
            <a:off x="1055370" y="6331387"/>
            <a:ext cx="8862060"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To minimize waste, the system should track expiration dates for all medicines and provide alerts when products are nearing their expiration. Managers can then prioritize the sale of soon-to-expire items and rotate stock accordingly.</a:t>
            </a:r>
            <a:endParaRPr lang="en-US" sz="1750"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683663"/>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Sales Reporting</a:t>
            </a:r>
            <a:endParaRPr lang="en-US" sz="4374" dirty="0"/>
          </a:p>
        </p:txBody>
      </p:sp>
      <p:sp>
        <p:nvSpPr>
          <p:cNvPr id="5" name="Text 3"/>
          <p:cNvSpPr/>
          <p:nvPr/>
        </p:nvSpPr>
        <p:spPr>
          <a:xfrm>
            <a:off x="1760220" y="2933462"/>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Daily Sales Report</a:t>
            </a:r>
            <a:endParaRPr lang="en-US" sz="2187" dirty="0"/>
          </a:p>
        </p:txBody>
      </p:sp>
      <p:sp>
        <p:nvSpPr>
          <p:cNvPr id="6" name="Text 4"/>
          <p:cNvSpPr/>
          <p:nvPr/>
        </p:nvSpPr>
        <p:spPr>
          <a:xfrm>
            <a:off x="1760220" y="3502819"/>
            <a:ext cx="5285065" cy="2487811"/>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pharmacy management system allows the manager to generate a daily sales report, providing a detailed breakdown of all transactions made that day. This report includes the total sales, the number of prescriptions filled, and the top-selling products.</a:t>
            </a:r>
            <a:endParaRPr lang="en-US" sz="1750" dirty="0"/>
          </a:p>
        </p:txBody>
      </p:sp>
      <p:sp>
        <p:nvSpPr>
          <p:cNvPr id="7" name="Text 5"/>
          <p:cNvSpPr/>
          <p:nvPr/>
        </p:nvSpPr>
        <p:spPr>
          <a:xfrm>
            <a:off x="7594878" y="2933462"/>
            <a:ext cx="2905482"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Monthly Sales Analytics</a:t>
            </a:r>
            <a:endParaRPr lang="en-US" sz="2187" dirty="0"/>
          </a:p>
        </p:txBody>
      </p:sp>
      <p:sp>
        <p:nvSpPr>
          <p:cNvPr id="8" name="Text 6"/>
          <p:cNvSpPr/>
          <p:nvPr/>
        </p:nvSpPr>
        <p:spPr>
          <a:xfrm>
            <a:off x="7594878" y="3502819"/>
            <a:ext cx="5282803" cy="284321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In addition to the daily report, the manager can access a comprehensive monthly sales report. This report analyzes trends, identifies best-selling products, and highlights any significant changes in sales patterns over time. This valuable data helps the manager make informed decisions to optimize inventory and marketing strategies.</a:t>
            </a:r>
            <a:endParaRPr lang="en-US" sz="1750" dirty="0"/>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981</Words>
  <Application>Microsoft Office PowerPoint</Application>
  <PresentationFormat>Custom</PresentationFormat>
  <Paragraphs>68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Barlow</vt:lpstr>
      <vt:lpstr>Consolas</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ahmad hassan</cp:lastModifiedBy>
  <cp:revision>3</cp:revision>
  <dcterms:created xsi:type="dcterms:W3CDTF">2024-05-29T17:52:13Z</dcterms:created>
  <dcterms:modified xsi:type="dcterms:W3CDTF">2024-05-29T18:13:46Z</dcterms:modified>
</cp:coreProperties>
</file>